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5" r:id="rId4"/>
    <p:sldId id="301" r:id="rId5"/>
    <p:sldId id="286" r:id="rId6"/>
    <p:sldId id="273" r:id="rId7"/>
    <p:sldId id="302" r:id="rId8"/>
    <p:sldId id="305" r:id="rId9"/>
    <p:sldId id="306" r:id="rId10"/>
    <p:sldId id="309" r:id="rId11"/>
    <p:sldId id="310" r:id="rId12"/>
    <p:sldId id="316" r:id="rId13"/>
    <p:sldId id="317" r:id="rId14"/>
    <p:sldId id="318" r:id="rId15"/>
    <p:sldId id="314" r:id="rId16"/>
    <p:sldId id="311" r:id="rId17"/>
    <p:sldId id="312" r:id="rId18"/>
    <p:sldId id="319" r:id="rId19"/>
    <p:sldId id="313" r:id="rId20"/>
    <p:sldId id="344" r:id="rId21"/>
    <p:sldId id="323" r:id="rId22"/>
    <p:sldId id="345" r:id="rId23"/>
    <p:sldId id="320" r:id="rId24"/>
    <p:sldId id="289" r:id="rId25"/>
    <p:sldId id="287" r:id="rId26"/>
    <p:sldId id="330" r:id="rId27"/>
    <p:sldId id="333" r:id="rId28"/>
    <p:sldId id="334" r:id="rId29"/>
    <p:sldId id="335" r:id="rId30"/>
    <p:sldId id="336" r:id="rId31"/>
    <p:sldId id="298" r:id="rId32"/>
    <p:sldId id="297" r:id="rId33"/>
    <p:sldId id="274" r:id="rId34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2" autoAdjust="0"/>
    <p:restoredTop sz="94660"/>
  </p:normalViewPr>
  <p:slideViewPr>
    <p:cSldViewPr>
      <p:cViewPr varScale="1">
        <p:scale>
          <a:sx n="74" d="100"/>
          <a:sy n="74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 bwMode="inv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dirty="0" smtClean="0"/>
              <a:t>Formatvorlage des Untertitelmasters durch Klicken bearbeiten</a:t>
            </a:r>
            <a:endParaRPr kumimoji="0" lang="en-US" dirty="0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lumMod val="75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lumMod val="60000"/>
              <a:lumOff val="4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lumMod val="75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lumMod val="5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0" name="Rechteck 29"/>
          <p:cNvSpPr/>
          <p:nvPr userDrawn="1"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de-AT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de-AT" dirty="0"/>
          </a:p>
        </p:txBody>
      </p:sp>
      <p:sp>
        <p:nvSpPr>
          <p:cNvPr id="31" name="Rechteck 30"/>
          <p:cNvSpPr/>
          <p:nvPr userDrawn="1"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de-AT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de-AT" dirty="0"/>
          </a:p>
        </p:txBody>
      </p:sp>
      <p:sp>
        <p:nvSpPr>
          <p:cNvPr id="33" name="Ellipse 32"/>
          <p:cNvSpPr/>
          <p:nvPr userDrawn="1"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28575" cap="rnd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4" name="Ellipse 33"/>
          <p:cNvSpPr/>
          <p:nvPr userDrawn="1"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28575" cap="rnd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Ellipse 34"/>
          <p:cNvSpPr/>
          <p:nvPr userDrawn="1"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cap="rnd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Ellipse 35"/>
          <p:cNvSpPr/>
          <p:nvPr userDrawn="1"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cap="rnd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Ellipse 36"/>
          <p:cNvSpPr/>
          <p:nvPr userDrawn="1"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 cap="rnd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CC1FAD-6A2B-49C4-88E8-0FBE7C86EF3E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1FAD-6A2B-49C4-88E8-0FBE7C86EF3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1FAD-6A2B-49C4-88E8-0FBE7C86EF3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dirty="0" smtClean="0"/>
              <a:t>Formatvorlage des Untertitelmasters durch Klicken bearbeiten</a:t>
            </a:r>
            <a:endParaRPr kumimoji="0" lang="en-US" dirty="0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12" name="Rechteck 11"/>
          <p:cNvSpPr/>
          <p:nvPr/>
        </p:nvSpPr>
        <p:spPr bwMode="auto">
          <a:xfrm>
            <a:off x="179512" y="0"/>
            <a:ext cx="104664" cy="6858000"/>
          </a:xfrm>
          <a:prstGeom prst="rect">
            <a:avLst/>
          </a:prstGeom>
          <a:solidFill>
            <a:schemeClr val="accent1">
              <a:lumMod val="60000"/>
              <a:lumOff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/>
        </p:nvSpPr>
        <p:spPr bwMode="auto">
          <a:xfrm>
            <a:off x="395536" y="0"/>
            <a:ext cx="181872" cy="6858000"/>
          </a:xfrm>
          <a:prstGeom prst="rect">
            <a:avLst/>
          </a:prstGeom>
          <a:solidFill>
            <a:schemeClr val="accent1">
              <a:lumMod val="75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 bwMode="auto">
          <a:xfrm>
            <a:off x="611560" y="0"/>
            <a:ext cx="144016" cy="6858000"/>
          </a:xfrm>
          <a:prstGeom prst="rect">
            <a:avLst/>
          </a:prstGeom>
          <a:solidFill>
            <a:schemeClr val="accent1">
              <a:lumMod val="60000"/>
              <a:lumOff val="4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lumMod val="75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1795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1795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395536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eck 26"/>
          <p:cNvSpPr/>
          <p:nvPr/>
        </p:nvSpPr>
        <p:spPr bwMode="auto">
          <a:xfrm>
            <a:off x="539552" y="0"/>
            <a:ext cx="76200" cy="6858000"/>
          </a:xfrm>
          <a:prstGeom prst="rect">
            <a:avLst/>
          </a:prstGeom>
          <a:solidFill>
            <a:schemeClr val="accent1">
              <a:lumMod val="60000"/>
              <a:lumOff val="4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467544" y="5229200"/>
            <a:ext cx="137160" cy="13716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cap="rnd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683568" y="6309320"/>
            <a:ext cx="274320" cy="27432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cap="rnd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hteck 29"/>
          <p:cNvSpPr/>
          <p:nvPr userDrawn="1"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de-AT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de-AT" dirty="0"/>
          </a:p>
        </p:txBody>
      </p:sp>
      <p:sp>
        <p:nvSpPr>
          <p:cNvPr id="31" name="Rechteck 30"/>
          <p:cNvSpPr/>
          <p:nvPr userDrawn="1"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de-AT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de-AT" dirty="0"/>
          </a:p>
        </p:txBody>
      </p:sp>
      <p:sp>
        <p:nvSpPr>
          <p:cNvPr id="23" name="Ellipse 22"/>
          <p:cNvSpPr/>
          <p:nvPr/>
        </p:nvSpPr>
        <p:spPr bwMode="auto">
          <a:xfrm>
            <a:off x="323528" y="5589240"/>
            <a:ext cx="641424" cy="64142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28575" cap="rnd" cmpd="sng" algn="ctr">
            <a:solidFill>
              <a:schemeClr val="accent1">
                <a:lumMod val="5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CC1FAD-6A2B-49C4-88E8-0FBE7C86EF3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1FAD-6A2B-49C4-88E8-0FBE7C86EF3E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1FAD-6A2B-49C4-88E8-0FBE7C86EF3E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CC1FAD-6A2B-49C4-88E8-0FBE7C86EF3E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1FAD-6A2B-49C4-88E8-0FBE7C86EF3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7449AC-1438-45AE-B4B3-44C80CE59664}" type="datetimeFigureOut">
              <a:rPr lang="de-AT" smtClean="0"/>
              <a:pPr/>
              <a:t>19.10.2011</a:t>
            </a:fld>
            <a:endParaRPr lang="de-AT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CC1FAD-6A2B-49C4-88E8-0FBE7C86EF3E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Textmasterformate durch Klicken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286576" y="1074464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de-AT" dirty="0" smtClean="0"/>
              <a:t>09.06.2011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503052" y="3802204"/>
            <a:ext cx="3416424" cy="509776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de-AT" dirty="0" smtClean="0"/>
              <a:t>E-Learning im Mathematikunterricht </a:t>
            </a:r>
          </a:p>
          <a:p>
            <a:r>
              <a:rPr lang="de-AT" dirty="0" smtClean="0"/>
              <a:t>Differenzierung und </a:t>
            </a:r>
            <a:r>
              <a:rPr lang="de-AT" dirty="0" err="1" smtClean="0"/>
              <a:t>Individualisieurng</a:t>
            </a:r>
            <a:r>
              <a:rPr lang="de-AT" dirty="0" smtClean="0"/>
              <a:t> mittels E-Learning</a:t>
            </a:r>
            <a:endParaRPr lang="de-AT" dirty="0"/>
          </a:p>
        </p:txBody>
      </p:sp>
      <p:sp>
        <p:nvSpPr>
          <p:cNvPr id="7" name="Gerade Verbindung 6"/>
          <p:cNvSpPr>
            <a:spLocks noChangeShapeType="1"/>
          </p:cNvSpPr>
          <p:nvPr userDrawn="1"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ck 9"/>
          <p:cNvSpPr/>
          <p:nvPr userDrawn="1"/>
        </p:nvSpPr>
        <p:spPr bwMode="auto">
          <a:xfrm>
            <a:off x="8604448" y="0"/>
            <a:ext cx="539552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72400" y="5805264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72400" y="5805264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C1FAD-6A2B-49C4-88E8-0FBE7C86EF3E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mathe-online.at/lernpfade/Terme_8_Schulstufe/?kapitel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1331640" y="548680"/>
            <a:ext cx="7632848" cy="5976664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kumimoji="0" lang="de-DE" sz="6600" dirty="0" smtClean="0">
                <a:solidFill>
                  <a:schemeClr val="tx1"/>
                </a:solidFill>
                <a:latin typeface="Calibri" pitchFamily="34" charset="0"/>
              </a:rPr>
              <a:t>E-Learning im </a:t>
            </a:r>
            <a:r>
              <a:rPr kumimoji="0" lang="de-DE" sz="6600" dirty="0" err="1" smtClean="0">
                <a:solidFill>
                  <a:schemeClr val="tx1"/>
                </a:solidFill>
                <a:latin typeface="Calibri" pitchFamily="34" charset="0"/>
              </a:rPr>
              <a:t>mathematikunterricht</a:t>
            </a:r>
            <a:r>
              <a:rPr kumimoji="0" lang="de-DE" sz="66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6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4500" dirty="0" smtClean="0">
                <a:solidFill>
                  <a:schemeClr val="tx1"/>
                </a:solidFill>
                <a:latin typeface="Calibri" pitchFamily="34" charset="0"/>
              </a:rPr>
              <a:t>Differenzierung und Individualisierung </a:t>
            </a:r>
            <a:br>
              <a:rPr lang="de-DE" sz="45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4500" dirty="0" smtClean="0">
                <a:solidFill>
                  <a:schemeClr val="tx1"/>
                </a:solidFill>
                <a:latin typeface="Calibri" pitchFamily="34" charset="0"/>
              </a:rPr>
              <a:t>im Mathematikunterricht </a:t>
            </a:r>
            <a:br>
              <a:rPr lang="de-DE" sz="45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4500" dirty="0" smtClean="0">
                <a:solidFill>
                  <a:schemeClr val="tx1"/>
                </a:solidFill>
                <a:latin typeface="Calibri" pitchFamily="34" charset="0"/>
              </a:rPr>
              <a:t>mit E-Learning</a:t>
            </a:r>
            <a:endParaRPr kumimoji="0" lang="en-US" sz="45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95536" y="3645024"/>
            <a:ext cx="17281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DEFENSIO </a:t>
            </a:r>
            <a:r>
              <a:rPr lang="de-AT" sz="1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Barbara Mauerhofer</a:t>
            </a:r>
            <a:endParaRPr lang="de-AT" sz="16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1313495" y="1381752"/>
            <a:ext cx="7416824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3 Thesen</a:t>
            </a:r>
          </a:p>
          <a:p>
            <a:pPr algn="r">
              <a:lnSpc>
                <a:spcPct val="130000"/>
              </a:lnSpc>
            </a:pPr>
            <a:r>
              <a:rPr lang="de-AT" sz="2300" cap="small" dirty="0" smtClean="0">
                <a:solidFill>
                  <a:schemeClr val="tx1"/>
                </a:solidFill>
                <a:latin typeface="Calibri" pitchFamily="34" charset="0"/>
              </a:rPr>
              <a:t>(1) Die Vermittlung erfolgt differenziert und Individualisiert </a:t>
            </a:r>
          </a:p>
          <a:p>
            <a:pPr marL="457200" indent="-457200" algn="r"/>
            <a:r>
              <a:rPr lang="de-AT" sz="3000" b="1" cap="small" dirty="0" smtClean="0">
                <a:solidFill>
                  <a:schemeClr val="tx1"/>
                </a:solidFill>
                <a:latin typeface="Calibri" pitchFamily="34" charset="0"/>
              </a:rPr>
              <a:t>Fragebogen 2</a:t>
            </a:r>
          </a:p>
          <a:p>
            <a:pPr algn="r"/>
            <a:endParaRPr lang="de-AT" sz="25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r"/>
            <a:r>
              <a:rPr lang="de-AT" sz="2300" cap="small" dirty="0" smtClean="0">
                <a:solidFill>
                  <a:schemeClr val="tx1"/>
                </a:solidFill>
                <a:latin typeface="Calibri" pitchFamily="34" charset="0"/>
              </a:rPr>
              <a:t>(2) Neue Rollenverteilung /  neue Aufgabenbereiche</a:t>
            </a:r>
          </a:p>
          <a:p>
            <a:pPr marL="457200" lvl="0" indent="-457200" algn="r"/>
            <a:r>
              <a:rPr lang="de-AT" sz="3000" b="1" cap="small" dirty="0" smtClean="0">
                <a:solidFill>
                  <a:prstClr val="black"/>
                </a:solidFill>
                <a:latin typeface="Calibri" pitchFamily="34" charset="0"/>
              </a:rPr>
              <a:t>Forschungstagebuch</a:t>
            </a:r>
          </a:p>
          <a:p>
            <a:pPr algn="r"/>
            <a:endParaRPr lang="de-AT" sz="25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r"/>
            <a:r>
              <a:rPr lang="de-AT" sz="2300" cap="small" dirty="0" smtClean="0">
                <a:solidFill>
                  <a:schemeClr val="tx1"/>
                </a:solidFill>
                <a:latin typeface="Calibri" pitchFamily="34" charset="0"/>
              </a:rPr>
              <a:t>(3)Selbsttätigkeit und Selbstständigkeit </a:t>
            </a:r>
          </a:p>
          <a:p>
            <a:pPr marL="457200" lvl="0" indent="-457200" algn="r"/>
            <a:r>
              <a:rPr lang="de-AT" sz="3000" b="1" cap="small" dirty="0" smtClean="0">
                <a:solidFill>
                  <a:prstClr val="black"/>
                </a:solidFill>
                <a:latin typeface="Calibri" pitchFamily="34" charset="0"/>
              </a:rPr>
              <a:t>Fragebogen 2 </a:t>
            </a:r>
          </a:p>
          <a:p>
            <a:pPr marL="457200" lvl="0" indent="-457200" algn="r"/>
            <a:r>
              <a:rPr lang="de-AT" sz="3000" b="1" cap="small" dirty="0" smtClean="0">
                <a:solidFill>
                  <a:prstClr val="black"/>
                </a:solidFill>
                <a:latin typeface="Calibri" pitchFamily="34" charset="0"/>
              </a:rPr>
              <a:t>Gemeinsame Reflexion</a:t>
            </a:r>
          </a:p>
          <a:p>
            <a:pPr algn="ctr"/>
            <a:endParaRPr lang="de-AT" sz="2000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1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.Untersuchungsdesign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23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-9180"/>
            <a:ext cx="7606518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Die Untersuchung von Lernpfaden</a:t>
            </a: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„merkwürdige Punkte“</a:t>
            </a:r>
          </a:p>
          <a:p>
            <a:pPr marL="457200" indent="-457200"/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„Terme mit Struktur“</a:t>
            </a:r>
            <a:endParaRPr lang="de-AT" sz="35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22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653136"/>
            <a:ext cx="2209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645024"/>
            <a:ext cx="15811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hteck 19"/>
          <p:cNvSpPr/>
          <p:nvPr/>
        </p:nvSpPr>
        <p:spPr>
          <a:xfrm>
            <a:off x="4788024" y="5301208"/>
            <a:ext cx="4067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AT" sz="1600" dirty="0" smtClean="0">
                <a:latin typeface="Calibri" pitchFamily="34" charset="0"/>
              </a:rPr>
              <a:t>http://www.mathe-online.at/</a:t>
            </a:r>
            <a:endParaRPr lang="de-AT" sz="1600" dirty="0"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113140"/>
            <a:ext cx="7606518" cy="2967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lvl="0">
              <a:lnSpc>
                <a:spcPct val="130000"/>
              </a:lnSpc>
            </a:pPr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lvl="0">
              <a:lnSpc>
                <a:spcPct val="13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„Merkwürdige Punkte“</a:t>
            </a: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403648" y="2302058"/>
            <a:ext cx="60486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de-AT" sz="3000" b="1" cap="small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Höhenschnittpunkt </a:t>
            </a:r>
          </a:p>
          <a:p>
            <a:pPr marL="514350" indent="-514350">
              <a:buAutoNum type="arabicPeriod"/>
            </a:pPr>
            <a:r>
              <a:rPr lang="de-AT" sz="3000" cap="small" dirty="0" smtClean="0">
                <a:latin typeface="Calibri" pitchFamily="34" charset="0"/>
              </a:rPr>
              <a:t>Schwerpunkt</a:t>
            </a:r>
            <a:r>
              <a:rPr lang="de-AT" sz="3000" b="1" cap="small" dirty="0" smtClean="0">
                <a:latin typeface="Calibri" pitchFamily="34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de-AT" sz="3000" b="1" cap="small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Umkreismittelpunkt </a:t>
            </a:r>
          </a:p>
          <a:p>
            <a:pPr marL="514350" indent="-514350">
              <a:buAutoNum type="arabicPeriod"/>
            </a:pPr>
            <a:r>
              <a:rPr lang="de-AT" sz="3000" cap="small" dirty="0" err="1" smtClean="0">
                <a:latin typeface="Calibri" pitchFamily="34" charset="0"/>
              </a:rPr>
              <a:t>Inkreismittelpunkt</a:t>
            </a:r>
            <a:r>
              <a:rPr lang="de-AT" sz="3000" cap="small" dirty="0" smtClean="0">
                <a:latin typeface="Calibri" pitchFamily="34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de-AT" sz="3000" cap="small" dirty="0" err="1" smtClean="0">
                <a:latin typeface="Calibri" pitchFamily="34" charset="0"/>
              </a:rPr>
              <a:t>Euler`sche</a:t>
            </a:r>
            <a:r>
              <a:rPr lang="de-AT" sz="3000" cap="small" dirty="0" smtClean="0">
                <a:latin typeface="Calibri" pitchFamily="34" charset="0"/>
              </a:rPr>
              <a:t> Gerade </a:t>
            </a:r>
          </a:p>
          <a:p>
            <a:pPr marL="514350" indent="-514350">
              <a:buAutoNum type="arabicPeriod"/>
            </a:pPr>
            <a:r>
              <a:rPr lang="de-AT" sz="3000" cap="small" dirty="0" smtClean="0">
                <a:latin typeface="Calibri" pitchFamily="34" charset="0"/>
              </a:rPr>
              <a:t>Just4Fun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21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5004047" y="1340768"/>
            <a:ext cx="3744417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 algn="r"/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„Merkwürdige Punkte“ </a:t>
            </a:r>
          </a:p>
          <a:p>
            <a:pPr marL="457200" indent="-457200" algn="r"/>
            <a:r>
              <a:rPr lang="de-AT" sz="22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Zusammenfassende Inhaltsanalyse</a:t>
            </a: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20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4664"/>
            <a:ext cx="3384376" cy="585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879471"/>
            <a:ext cx="7606518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„Terme mit Struktur“</a:t>
            </a:r>
          </a:p>
          <a:p>
            <a:pPr marL="457200" indent="-457200"/>
            <a:r>
              <a:rPr lang="de-AT" sz="22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Explizierende Inhaltsanalyse</a:t>
            </a:r>
          </a:p>
          <a:p>
            <a:pPr marL="457200" indent="-457200"/>
            <a:endParaRPr lang="de-AT" sz="22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3 Kategorien: </a:t>
            </a:r>
          </a:p>
          <a:p>
            <a:pPr marL="457200" indent="-457200"/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Gestaltung, Inhalt, Ausführung</a:t>
            </a: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 l="2690" t="3405" r="2475" b="6353"/>
          <a:stretch>
            <a:fillRect/>
          </a:stretch>
        </p:blipFill>
        <p:spPr bwMode="auto">
          <a:xfrm>
            <a:off x="1331640" y="3429000"/>
            <a:ext cx="7416824" cy="278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feld 17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19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815076"/>
            <a:ext cx="7606518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Kriterien</a:t>
            </a:r>
          </a:p>
          <a:p>
            <a:pPr>
              <a:lnSpc>
                <a:spcPct val="130000"/>
              </a:lnSpc>
            </a:pPr>
            <a:r>
              <a:rPr lang="de-AT" sz="22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Strukturierende Inhaltsanalyse </a:t>
            </a:r>
          </a:p>
          <a:p>
            <a:pPr>
              <a:lnSpc>
                <a:spcPct val="130000"/>
              </a:lnSpc>
            </a:pPr>
            <a:endParaRPr lang="de-AT" sz="22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514350" indent="-514350"/>
            <a:r>
              <a:rPr lang="de-AT" sz="2800" b="1" cap="small" dirty="0" smtClean="0">
                <a:solidFill>
                  <a:schemeClr val="tx1"/>
                </a:solidFill>
                <a:latin typeface="Calibri" pitchFamily="34" charset="0"/>
              </a:rPr>
              <a:t>Ein Material das differenziert und individualisiert…</a:t>
            </a:r>
          </a:p>
          <a:p>
            <a:pPr marL="514350" indent="-514350"/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(1)Gestaltungsbezogen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Lässt schnell erkennen was „Sache ist“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Ist nachvollziehbar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Ist gut veranschaulicht </a:t>
            </a: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18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958534"/>
            <a:ext cx="7678526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Kriterien</a:t>
            </a:r>
          </a:p>
          <a:p>
            <a:pPr marL="514350" indent="-514350"/>
            <a:endParaRPr lang="de-AT" sz="24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514350" indent="-514350"/>
            <a:r>
              <a:rPr lang="de-AT" sz="2400" b="1" cap="small" dirty="0" smtClean="0">
                <a:solidFill>
                  <a:schemeClr val="tx1"/>
                </a:solidFill>
                <a:latin typeface="Calibri" pitchFamily="34" charset="0"/>
              </a:rPr>
              <a:t>Ein Material das differenziert und individualisiert…</a:t>
            </a:r>
            <a:endParaRPr lang="de-AT" sz="35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514350" indent="-514350"/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(2)Inhaltsbezogen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Entdeckungs- und Handlungsorientierter Zugang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Aufholmöglichkeiten und Zusatzmöglichkeiten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visuelle und animierte Veranschaulichung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steigendes Anforderungsniveau</a:t>
            </a: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17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1227204"/>
            <a:ext cx="7678526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Kriterien</a:t>
            </a:r>
          </a:p>
          <a:p>
            <a:pPr marL="514350" lvl="0" indent="-514350"/>
            <a:r>
              <a:rPr lang="de-AT" sz="2400" b="1" cap="small" dirty="0" smtClean="0">
                <a:solidFill>
                  <a:prstClr val="black"/>
                </a:solidFill>
                <a:latin typeface="Calibri" pitchFamily="34" charset="0"/>
              </a:rPr>
              <a:t>Ein Material das differenziert und individualisiert…</a:t>
            </a:r>
            <a:endParaRPr lang="de-AT" sz="35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514350" indent="-514350"/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(3)Ausführungsbezogen</a:t>
            </a:r>
          </a:p>
          <a:p>
            <a:pPr marL="514350" lvl="0" indent="-51435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prstClr val="black"/>
                </a:solidFill>
                <a:latin typeface="Calibri" pitchFamily="34" charset="0"/>
              </a:rPr>
              <a:t>Möglichkeiten der Wiederholung und Vertiefung</a:t>
            </a:r>
          </a:p>
          <a:p>
            <a:pPr marL="514350" lvl="0" indent="-51435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prstClr val="black"/>
                </a:solidFill>
                <a:latin typeface="Calibri" pitchFamily="34" charset="0"/>
              </a:rPr>
              <a:t>problemlösungsorientierter Ansatz</a:t>
            </a:r>
          </a:p>
          <a:p>
            <a:pPr marL="514350" lvl="0" indent="-51435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prstClr val="black"/>
                </a:solidFill>
                <a:latin typeface="Calibri" pitchFamily="34" charset="0"/>
              </a:rPr>
              <a:t>Selbsttätiges und selbstständiges arbeiten an</a:t>
            </a:r>
          </a:p>
          <a:p>
            <a:pPr marL="514350" lvl="0" indent="-514350"/>
            <a:r>
              <a:rPr lang="de-AT" sz="3000" cap="small" dirty="0" smtClean="0">
                <a:solidFill>
                  <a:prstClr val="black"/>
                </a:solidFill>
                <a:latin typeface="Calibri" pitchFamily="34" charset="0"/>
              </a:rPr>
              <a:t>      Aufgaben</a:t>
            </a:r>
          </a:p>
          <a:p>
            <a:pPr marL="514350" lvl="0" indent="-51435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prstClr val="black"/>
                </a:solidFill>
                <a:latin typeface="Calibri" pitchFamily="34" charset="0"/>
              </a:rPr>
              <a:t>Selbstkontrolle</a:t>
            </a:r>
          </a:p>
          <a:p>
            <a:pPr marL="514350" lvl="0" indent="-514350">
              <a:buFont typeface="Wingdings" pitchFamily="2" charset="2"/>
              <a:buChar char="§"/>
            </a:pPr>
            <a:r>
              <a:rPr lang="de-AT" sz="3000" cap="small" dirty="0" smtClean="0">
                <a:solidFill>
                  <a:prstClr val="black"/>
                </a:solidFill>
                <a:latin typeface="Calibri" pitchFamily="34" charset="0"/>
              </a:rPr>
              <a:t>Flexible Nutzung</a:t>
            </a: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16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518859"/>
            <a:ext cx="7678526" cy="1217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6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6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6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6000" b="1" cap="small" dirty="0" smtClean="0">
                <a:solidFill>
                  <a:schemeClr val="tx1"/>
                </a:solidFill>
                <a:latin typeface="Calibri" pitchFamily="34" charset="0"/>
              </a:rPr>
              <a:t>Forschungsfrage 1</a:t>
            </a:r>
            <a:r>
              <a:rPr lang="de-AT" sz="6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44034" name="Picture 2" descr="häkchen,haken,OK,symb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149080"/>
            <a:ext cx="1223418" cy="1223418"/>
          </a:xfrm>
          <a:prstGeom prst="rect">
            <a:avLst/>
          </a:prstGeom>
          <a:noFill/>
        </p:spPr>
      </p:pic>
      <p:sp>
        <p:nvSpPr>
          <p:cNvPr id="17" name="Textfeld 16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15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14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3059832" y="2204864"/>
            <a:ext cx="3744416" cy="2232248"/>
          </a:xfrm>
          <a:prstGeom prst="cloudCallout">
            <a:avLst>
              <a:gd name="adj1" fmla="val -49897"/>
              <a:gd name="adj2" fmla="val 111685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Wo bleibt die Praxis?</a:t>
            </a:r>
            <a:endParaRPr lang="de-AT" sz="3500" b="1" cap="small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2" cstate="print"/>
          <a:srcRect l="7688" t="5518" r="12869" b="14468"/>
          <a:stretch>
            <a:fillRect/>
          </a:stretch>
        </p:blipFill>
        <p:spPr bwMode="auto">
          <a:xfrm>
            <a:off x="6660232" y="4365104"/>
            <a:ext cx="200132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latin typeface="Calibri" pitchFamily="34" charset="0"/>
              </a:rPr>
              <a:t>Inhalte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115616" y="1124744"/>
            <a:ext cx="7776864" cy="50405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1285390" y="1252962"/>
            <a:ext cx="7488832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dirty="0" smtClean="0">
                <a:solidFill>
                  <a:schemeClr val="tx2"/>
                </a:solidFill>
                <a:latin typeface="Calibri" pitchFamily="34" charset="0"/>
              </a:rPr>
              <a:t>1. </a:t>
            </a:r>
            <a:r>
              <a:rPr lang="de-AT" sz="4000" b="1" cap="small" dirty="0" smtClean="0">
                <a:solidFill>
                  <a:schemeClr val="tx1"/>
                </a:solidFill>
                <a:latin typeface="Calibri" pitchFamily="34" charset="0"/>
              </a:rPr>
              <a:t>Forschungsfragen &amp; Thesen</a:t>
            </a:r>
            <a:endParaRPr lang="de-AT" sz="4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dirty="0" smtClean="0">
                <a:solidFill>
                  <a:schemeClr val="tx2"/>
                </a:solidFill>
                <a:latin typeface="Calibri" pitchFamily="34" charset="0"/>
              </a:rPr>
              <a:t>2. </a:t>
            </a:r>
            <a:r>
              <a:rPr lang="de-AT" sz="4000" b="1" cap="small" dirty="0" smtClean="0">
                <a:solidFill>
                  <a:schemeClr val="tx1"/>
                </a:solidFill>
                <a:latin typeface="Calibri" pitchFamily="34" charset="0"/>
              </a:rPr>
              <a:t>Theoretische Grundlagen</a:t>
            </a:r>
            <a:endParaRPr lang="de-AT" sz="4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dirty="0" smtClean="0">
                <a:solidFill>
                  <a:schemeClr val="tx2"/>
                </a:solidFill>
                <a:latin typeface="Calibri" pitchFamily="34" charset="0"/>
              </a:rPr>
              <a:t>3. </a:t>
            </a:r>
            <a:r>
              <a:rPr lang="de-AT" sz="4000" b="1" cap="small" dirty="0" smtClean="0">
                <a:solidFill>
                  <a:schemeClr val="tx1"/>
                </a:solidFill>
                <a:latin typeface="Calibri" pitchFamily="34" charset="0"/>
              </a:rPr>
              <a:t>Untersuchungsdesign</a:t>
            </a:r>
            <a:endParaRPr lang="de-AT" sz="4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dirty="0" smtClean="0">
                <a:solidFill>
                  <a:schemeClr val="tx2"/>
                </a:solidFill>
                <a:latin typeface="Calibri" pitchFamily="34" charset="0"/>
              </a:rPr>
              <a:t>5. </a:t>
            </a:r>
            <a:r>
              <a:rPr lang="de-AT" sz="4000" b="1" cap="small" dirty="0" smtClean="0">
                <a:solidFill>
                  <a:schemeClr val="tx1"/>
                </a:solidFill>
                <a:latin typeface="Calibri" pitchFamily="34" charset="0"/>
              </a:rPr>
              <a:t>Ergebnisse</a:t>
            </a:r>
            <a:endParaRPr lang="de-AT" sz="4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dirty="0" smtClean="0">
                <a:solidFill>
                  <a:schemeClr val="tx2"/>
                </a:solidFill>
                <a:latin typeface="Calibri" pitchFamily="34" charset="0"/>
              </a:rPr>
              <a:t>6. </a:t>
            </a:r>
            <a:r>
              <a:rPr lang="de-AT" sz="4000" b="1" cap="small" dirty="0" smtClean="0">
                <a:solidFill>
                  <a:schemeClr val="tx1"/>
                </a:solidFill>
                <a:latin typeface="Calibri" pitchFamily="34" charset="0"/>
              </a:rPr>
              <a:t>Schlussfolgerungen</a:t>
            </a:r>
            <a:endParaRPr lang="de-AT" sz="4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31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print"/>
          <a:srcRect l="7636" t="5439" r="21092" b="18418"/>
          <a:stretch>
            <a:fillRect/>
          </a:stretch>
        </p:blipFill>
        <p:spPr bwMode="auto">
          <a:xfrm>
            <a:off x="6444208" y="3573016"/>
            <a:ext cx="230425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hteck 30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-1297080"/>
            <a:ext cx="7678526" cy="1649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cap="small" dirty="0" smtClean="0">
                <a:solidFill>
                  <a:schemeClr val="tx1"/>
                </a:solidFill>
                <a:latin typeface="Calibri" pitchFamily="34" charset="0"/>
              </a:rPr>
              <a:t>Ein </a:t>
            </a:r>
            <a:r>
              <a:rPr lang="de-AT" sz="4000" b="1" cap="small" dirty="0" err="1" smtClean="0">
                <a:solidFill>
                  <a:schemeClr val="tx1"/>
                </a:solidFill>
                <a:latin typeface="Calibri" pitchFamily="34" charset="0"/>
              </a:rPr>
              <a:t>Lernpfad</a:t>
            </a:r>
            <a:r>
              <a:rPr lang="de-AT" sz="4000" b="1" cap="small" dirty="0" smtClean="0">
                <a:solidFill>
                  <a:schemeClr val="tx1"/>
                </a:solidFill>
                <a:latin typeface="Calibri" pitchFamily="34" charset="0"/>
              </a:rPr>
              <a:t> für die Praxis  </a:t>
            </a:r>
          </a:p>
          <a:p>
            <a:pPr>
              <a:lnSpc>
                <a:spcPct val="15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„Terme für die 8. Schulstufe“</a:t>
            </a: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13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71600" y="3068960"/>
            <a:ext cx="7844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smtClean="0">
                <a:latin typeface="Calibri" pitchFamily="34" charset="0"/>
                <a:hlinkClick r:id="rId2"/>
              </a:rPr>
              <a:t>http://www.mathe-online.at/lernpfade/Terme_8_Schulstufe/?kapitel=1</a:t>
            </a:r>
            <a:endParaRPr lang="de-AT" sz="2000" dirty="0" smtClean="0">
              <a:latin typeface="Calibri" pitchFamily="34" charset="0"/>
            </a:endParaRPr>
          </a:p>
          <a:p>
            <a:endParaRPr lang="de-AT" sz="2000" dirty="0">
              <a:latin typeface="Calibri" pitchFamily="34" charset="0"/>
            </a:endParaRPr>
          </a:p>
        </p:txBody>
      </p:sp>
      <p:pic>
        <p:nvPicPr>
          <p:cNvPr id="20487" name="Picture 7" descr="Computer,PC,Techn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789040"/>
            <a:ext cx="2016224" cy="2016224"/>
          </a:xfrm>
          <a:prstGeom prst="rect">
            <a:avLst/>
          </a:prstGeom>
          <a:noFill/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3573016"/>
            <a:ext cx="4896544" cy="21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299916"/>
            <a:ext cx="7678526" cy="1649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„TERME FÜR DIE 8. SCHULSTUFE“</a:t>
            </a: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12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pic>
        <p:nvPicPr>
          <p:cNvPr id="19459" name="Bild 407"/>
          <p:cNvPicPr>
            <a:picLocks noChangeAspect="1" noChangeArrowheads="1"/>
          </p:cNvPicPr>
          <p:nvPr/>
        </p:nvPicPr>
        <p:blipFill>
          <a:blip r:embed="rId2" cstate="print"/>
          <a:srcRect l="3390" t="2021" r="3390" b="4997"/>
          <a:stretch>
            <a:fillRect/>
          </a:stretch>
        </p:blipFill>
        <p:spPr bwMode="auto">
          <a:xfrm>
            <a:off x="4644008" y="2564904"/>
            <a:ext cx="396044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2669652"/>
            <a:ext cx="7678526" cy="1649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„TERME FÜR DIE 8. SCHULSTUFE“</a:t>
            </a:r>
          </a:p>
          <a:p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Inhalte </a:t>
            </a:r>
          </a:p>
          <a:p>
            <a:pPr marL="742950" indent="-742950">
              <a:buAutoNum type="arabicPeriod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Wiederholung wichtiger Inhalte </a:t>
            </a:r>
          </a:p>
          <a:p>
            <a:pPr marL="742950" indent="-742950">
              <a:buAutoNum type="arabicPeriod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1. Binomische Formel und 2. Binomische Formel </a:t>
            </a:r>
          </a:p>
          <a:p>
            <a:pPr marL="742950" indent="-742950">
              <a:buAutoNum type="arabicPeriod"/>
            </a:pPr>
            <a:r>
              <a:rPr lang="de-AT" sz="3000" cap="small" dirty="0" smtClean="0">
                <a:solidFill>
                  <a:schemeClr val="tx1"/>
                </a:solidFill>
                <a:latin typeface="Calibri" pitchFamily="34" charset="0"/>
              </a:rPr>
              <a:t>3. Binomische Formel und Wiederholung</a:t>
            </a:r>
          </a:p>
          <a:p>
            <a:pPr marL="742950" indent="-742950">
              <a:buAutoNum type="arabicPeriod"/>
            </a:pPr>
            <a:endParaRPr lang="de-AT" sz="3000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742950" indent="-742950"/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Durchführung</a:t>
            </a:r>
          </a:p>
          <a:p>
            <a:pPr marL="742950" indent="-742950"/>
            <a:r>
              <a:rPr lang="de-AT" sz="3000" dirty="0" smtClean="0">
                <a:solidFill>
                  <a:schemeClr val="tx1"/>
                </a:solidFill>
                <a:latin typeface="Calibri" pitchFamily="34" charset="0"/>
              </a:rPr>
              <a:t>6.12.2010-10.12.2010</a:t>
            </a:r>
          </a:p>
          <a:p>
            <a:pPr marL="742950" indent="-742950"/>
            <a:endParaRPr lang="de-AT" sz="3000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742950" indent="-742950"/>
            <a:endParaRPr lang="de-AT" sz="3000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11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299916"/>
            <a:ext cx="7678526" cy="1649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„TERME FÜR DIE 8. SCHULSTUFE“</a:t>
            </a: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10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2083" t="1639" r="1042" b="1639"/>
          <a:stretch>
            <a:fillRect/>
          </a:stretch>
        </p:blipFill>
        <p:spPr bwMode="auto">
          <a:xfrm>
            <a:off x="1691680" y="1916832"/>
            <a:ext cx="669674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äkchen,haken,OK,symb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484784"/>
            <a:ext cx="792088" cy="792088"/>
          </a:xfrm>
          <a:prstGeom prst="rect">
            <a:avLst/>
          </a:prstGeom>
          <a:noFill/>
        </p:spPr>
      </p:pic>
      <p:pic>
        <p:nvPicPr>
          <p:cNvPr id="1026" name="Bild 401"/>
          <p:cNvPicPr>
            <a:picLocks noChangeAspect="1" noChangeArrowheads="1"/>
          </p:cNvPicPr>
          <p:nvPr/>
        </p:nvPicPr>
        <p:blipFill>
          <a:blip r:embed="rId3" cstate="print"/>
          <a:srcRect l="1732" t="25848" r="2164" b="3957"/>
          <a:stretch>
            <a:fillRect/>
          </a:stretch>
        </p:blipFill>
        <p:spPr bwMode="auto">
          <a:xfrm>
            <a:off x="1331640" y="3501008"/>
            <a:ext cx="6192688" cy="2725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8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de-DE" sz="6000" dirty="0" smtClean="0">
                <a:latin typeface="Calibri" pitchFamily="34" charset="0"/>
              </a:rPr>
              <a:t>4.Ergebnisse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304107" y="1073228"/>
            <a:ext cx="7992888" cy="1186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Die Vermittlung erfolgt differenziert und individualisiert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[Fragebogen 2]</a:t>
            </a:r>
          </a:p>
        </p:txBody>
      </p:sp>
      <p:sp>
        <p:nvSpPr>
          <p:cNvPr id="9" name="Rechteck 8"/>
          <p:cNvSpPr/>
          <p:nvPr/>
        </p:nvSpPr>
        <p:spPr>
          <a:xfrm>
            <a:off x="6804248" y="2636912"/>
            <a:ext cx="2088232" cy="3384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1" name="Textfeld 10"/>
          <p:cNvSpPr txBox="1"/>
          <p:nvPr/>
        </p:nvSpPr>
        <p:spPr>
          <a:xfrm>
            <a:off x="1331640" y="2276872"/>
            <a:ext cx="756084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de-AT" sz="2000" b="1" cap="small" dirty="0" smtClean="0">
                <a:latin typeface="Calibri" pitchFamily="34" charset="0"/>
              </a:rPr>
              <a:t>1.Waren die Aufgaben Verständlich?</a:t>
            </a:r>
          </a:p>
          <a:p>
            <a:pPr marL="457200" indent="-457200" algn="r"/>
            <a:r>
              <a:rPr lang="de-AT" sz="2000" b="1" cap="small" dirty="0" smtClean="0">
                <a:latin typeface="Calibri" pitchFamily="34" charset="0"/>
              </a:rPr>
              <a:t>2.Hast du die Erklärungen verstanden? </a:t>
            </a:r>
          </a:p>
          <a:p>
            <a:pPr marL="457200" indent="-457200" algn="r"/>
            <a:r>
              <a:rPr lang="de-AT" sz="2000" b="1" cap="small" dirty="0" smtClean="0">
                <a:latin typeface="Calibri" pitchFamily="34" charset="0"/>
              </a:rPr>
              <a:t>3. Konntest du die Aufgaben, die der Computer gestellt hat, gut lösen?</a:t>
            </a:r>
          </a:p>
          <a:p>
            <a:pPr marL="457200" indent="-457200" algn="r"/>
            <a:r>
              <a:rPr lang="de-AT" sz="2000" b="1" cap="small" dirty="0" smtClean="0">
                <a:latin typeface="Calibri" pitchFamily="34" charset="0"/>
              </a:rPr>
              <a:t>4. Wurden genügend Übungsmöglichkeiten Angeboten?</a:t>
            </a:r>
          </a:p>
          <a:p>
            <a:pPr marL="457200" indent="-457200" algn="r"/>
            <a:endParaRPr lang="de-AT" sz="2500" cap="small" dirty="0">
              <a:latin typeface="Calibri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9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äkchen,haken,OK,symb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484784"/>
            <a:ext cx="792088" cy="792088"/>
          </a:xfrm>
          <a:prstGeom prst="rect">
            <a:avLst/>
          </a:prstGeom>
          <a:noFill/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 l="3860" t="5388" r="8941" b="8528"/>
          <a:stretch>
            <a:fillRect/>
          </a:stretch>
        </p:blipFill>
        <p:spPr bwMode="auto">
          <a:xfrm rot="1214191">
            <a:off x="4965437" y="1765926"/>
            <a:ext cx="1439258" cy="128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8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de-DE" sz="6000" dirty="0" smtClean="0">
                <a:latin typeface="Calibri" pitchFamily="34" charset="0"/>
              </a:rPr>
              <a:t>4.Ergebnisse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304107" y="1073228"/>
            <a:ext cx="7660381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Neue Rollenverteilung / Neue Aufgabenbereiche [Forschungstagebuch]</a:t>
            </a:r>
          </a:p>
          <a:p>
            <a:pPr algn="just">
              <a:lnSpc>
                <a:spcPct val="150000"/>
              </a:lnSpc>
            </a:pPr>
            <a:endParaRPr lang="de-AT" sz="2200" cap="small" dirty="0" smtClean="0">
              <a:latin typeface="Calibri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de-AT" sz="2500" cap="small" dirty="0" smtClean="0">
                <a:latin typeface="Calibri" pitchFamily="34" charset="0"/>
              </a:rPr>
              <a:t>Schülerinnen und Schüler beobachten, fordern / fördern, weiterführen, helfen, unterstützen, motivieren…</a:t>
            </a:r>
          </a:p>
          <a:p>
            <a:pPr algn="just">
              <a:lnSpc>
                <a:spcPct val="150000"/>
              </a:lnSpc>
            </a:pPr>
            <a:r>
              <a:rPr lang="de-AT" sz="2500" cap="small" dirty="0" smtClean="0">
                <a:latin typeface="Calibri" pitchFamily="34" charset="0"/>
              </a:rPr>
              <a:t>Die Lehrerin der Lehrer gibt Tipps, Erklärungen, nimmt Anteilnahme… </a:t>
            </a:r>
          </a:p>
          <a:p>
            <a:pPr algn="just">
              <a:lnSpc>
                <a:spcPct val="150000"/>
              </a:lnSpc>
            </a:pPr>
            <a:r>
              <a:rPr lang="de-AT" sz="2500" cap="small" dirty="0" smtClean="0">
                <a:latin typeface="Calibri" pitchFamily="34" charset="0"/>
              </a:rPr>
              <a:t>Herausforderungen: Erhöhte Stressbewältigung, Erkennen der Probleme der Schülerinnen und Schüler …</a:t>
            </a:r>
            <a:endParaRPr lang="de-AT" sz="2500" i="1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8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äkchen,haken,OK,symb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412776"/>
            <a:ext cx="792088" cy="792088"/>
          </a:xfrm>
          <a:prstGeom prst="rect">
            <a:avLst/>
          </a:prstGeom>
          <a:noFill/>
        </p:spPr>
      </p:pic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8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de-DE" sz="6000" dirty="0" smtClean="0">
                <a:latin typeface="Calibri" pitchFamily="34" charset="0"/>
              </a:rPr>
              <a:t>4.Ergebnisse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304107" y="1073228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Selbsttätigkeit und Selbstständigkeit 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[Fragebogen 2]</a:t>
            </a:r>
          </a:p>
          <a:p>
            <a:pPr algn="just">
              <a:lnSpc>
                <a:spcPct val="150000"/>
              </a:lnSpc>
            </a:pPr>
            <a:endParaRPr lang="de-AT" sz="2200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</p:txBody>
      </p:sp>
      <p:pic>
        <p:nvPicPr>
          <p:cNvPr id="13" name="Bild 127"/>
          <p:cNvPicPr>
            <a:picLocks noChangeAspect="1" noChangeArrowheads="1"/>
          </p:cNvPicPr>
          <p:nvPr/>
        </p:nvPicPr>
        <p:blipFill>
          <a:blip r:embed="rId3" cstate="print"/>
          <a:srcRect l="6912" t="2026" r="5202" b="2293"/>
          <a:stretch>
            <a:fillRect/>
          </a:stretch>
        </p:blipFill>
        <p:spPr bwMode="auto">
          <a:xfrm>
            <a:off x="3059832" y="2276872"/>
            <a:ext cx="5904656" cy="391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hteck 13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7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8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de-DE" sz="6000" dirty="0" smtClean="0">
                <a:latin typeface="Calibri" pitchFamily="34" charset="0"/>
              </a:rPr>
              <a:t>4.Ergebnisse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304107" y="1073228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fördert nachhaltiges Lernen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[Lernergebniskontrolle 1 + 2]</a:t>
            </a:r>
          </a:p>
          <a:p>
            <a:pPr algn="just">
              <a:lnSpc>
                <a:spcPct val="150000"/>
              </a:lnSpc>
            </a:pPr>
            <a:endParaRPr lang="de-AT" sz="2200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</p:txBody>
      </p:sp>
      <p:pic>
        <p:nvPicPr>
          <p:cNvPr id="13" name="Bild 1013"/>
          <p:cNvPicPr>
            <a:picLocks noChangeAspect="1" noChangeArrowheads="1"/>
          </p:cNvPicPr>
          <p:nvPr/>
        </p:nvPicPr>
        <p:blipFill>
          <a:blip r:embed="rId2" cstate="print"/>
          <a:srcRect l="1826" t="2350" r="1163" b="2611"/>
          <a:stretch>
            <a:fillRect/>
          </a:stretch>
        </p:blipFill>
        <p:spPr bwMode="auto">
          <a:xfrm>
            <a:off x="1403648" y="2348879"/>
            <a:ext cx="6336704" cy="394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hteck 14"/>
          <p:cNvSpPr/>
          <p:nvPr/>
        </p:nvSpPr>
        <p:spPr>
          <a:xfrm rot="18879392">
            <a:off x="1957845" y="5806755"/>
            <a:ext cx="720080" cy="247112"/>
          </a:xfrm>
          <a:prstGeom prst="rect">
            <a:avLst/>
          </a:prstGeom>
          <a:solidFill>
            <a:srgbClr val="FFFF66">
              <a:alpha val="23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6" name="Rechteck 15"/>
          <p:cNvSpPr/>
          <p:nvPr/>
        </p:nvSpPr>
        <p:spPr>
          <a:xfrm rot="18879392">
            <a:off x="3400778" y="5808634"/>
            <a:ext cx="720080" cy="247112"/>
          </a:xfrm>
          <a:prstGeom prst="rect">
            <a:avLst/>
          </a:prstGeom>
          <a:solidFill>
            <a:srgbClr val="FFFF66">
              <a:alpha val="23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7" name="Rechteck 16"/>
          <p:cNvSpPr/>
          <p:nvPr/>
        </p:nvSpPr>
        <p:spPr>
          <a:xfrm rot="18879392">
            <a:off x="3760817" y="5808635"/>
            <a:ext cx="720080" cy="247112"/>
          </a:xfrm>
          <a:prstGeom prst="rect">
            <a:avLst/>
          </a:prstGeom>
          <a:solidFill>
            <a:srgbClr val="FFFF66">
              <a:alpha val="23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8" name="Rechteck 17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6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8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de-DE" sz="6000" dirty="0" smtClean="0">
                <a:latin typeface="Calibri" pitchFamily="34" charset="0"/>
              </a:rPr>
              <a:t>4.Ergebnisse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304107" y="1073228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fördert nachhaltiges Lernen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[Lernergebniskontrolle 1 + 2]</a:t>
            </a:r>
          </a:p>
          <a:p>
            <a:pPr algn="just">
              <a:lnSpc>
                <a:spcPct val="150000"/>
              </a:lnSpc>
            </a:pPr>
            <a:endParaRPr lang="de-AT" sz="2200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</p:txBody>
      </p:sp>
      <p:pic>
        <p:nvPicPr>
          <p:cNvPr id="18" name="Bild 1019"/>
          <p:cNvPicPr>
            <a:picLocks noChangeAspect="1" noChangeArrowheads="1"/>
          </p:cNvPicPr>
          <p:nvPr/>
        </p:nvPicPr>
        <p:blipFill>
          <a:blip r:embed="rId2" cstate="print"/>
          <a:srcRect l="2158" t="2007" r="1439" b="3152"/>
          <a:stretch>
            <a:fillRect/>
          </a:stretch>
        </p:blipFill>
        <p:spPr bwMode="auto">
          <a:xfrm>
            <a:off x="1434643" y="2276872"/>
            <a:ext cx="6274714" cy="3874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hteck 18"/>
          <p:cNvSpPr/>
          <p:nvPr/>
        </p:nvSpPr>
        <p:spPr>
          <a:xfrm rot="18879392">
            <a:off x="3400778" y="5664618"/>
            <a:ext cx="720080" cy="247112"/>
          </a:xfrm>
          <a:prstGeom prst="rect">
            <a:avLst/>
          </a:prstGeom>
          <a:solidFill>
            <a:srgbClr val="FFFF66">
              <a:alpha val="23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0" name="Rechteck 19"/>
          <p:cNvSpPr/>
          <p:nvPr/>
        </p:nvSpPr>
        <p:spPr>
          <a:xfrm rot="18879392">
            <a:off x="4192865" y="5664619"/>
            <a:ext cx="720080" cy="247112"/>
          </a:xfrm>
          <a:prstGeom prst="rect">
            <a:avLst/>
          </a:prstGeom>
          <a:solidFill>
            <a:srgbClr val="FFFF66">
              <a:alpha val="23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1" name="Rechteck 20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5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8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de-DE" sz="6000" dirty="0" smtClean="0">
                <a:latin typeface="Calibri" pitchFamily="34" charset="0"/>
              </a:rPr>
              <a:t>4.Ergebnisse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304107" y="1073228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fördert nachhaltiges Lernen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[Lernergebniskontrolle 1 + 2]</a:t>
            </a:r>
          </a:p>
          <a:p>
            <a:pPr algn="just">
              <a:lnSpc>
                <a:spcPct val="150000"/>
              </a:lnSpc>
            </a:pPr>
            <a:endParaRPr lang="de-AT" sz="2200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</p:txBody>
      </p:sp>
      <p:pic>
        <p:nvPicPr>
          <p:cNvPr id="13" name="Bild 4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420888"/>
            <a:ext cx="3600400" cy="1953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Bild 4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077072"/>
            <a:ext cx="3901934" cy="213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hteck 15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4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287737" y="1234817"/>
            <a:ext cx="7632848" cy="38363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250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Prognose 1 </a:t>
            </a:r>
          </a:p>
          <a:p>
            <a:pPr algn="r">
              <a:lnSpc>
                <a:spcPct val="130000"/>
              </a:lnSpc>
            </a:pPr>
            <a:r>
              <a:rPr lang="de-AT" sz="2500" cap="small" dirty="0" smtClean="0">
                <a:solidFill>
                  <a:schemeClr val="tx1"/>
                </a:solidFill>
                <a:latin typeface="Calibri" pitchFamily="34" charset="0"/>
              </a:rPr>
              <a:t>Das elektronische Lernen, E-Learning, ermöglicht Differenzierung und Individualisierung.</a:t>
            </a:r>
          </a:p>
          <a:p>
            <a:pPr>
              <a:lnSpc>
                <a:spcPct val="13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Forschungsfrage 1</a:t>
            </a:r>
          </a:p>
          <a:p>
            <a:pPr algn="r">
              <a:lnSpc>
                <a:spcPct val="130000"/>
              </a:lnSpc>
            </a:pPr>
            <a:r>
              <a:rPr lang="de-AT" sz="3300" b="1" cap="small" dirty="0" smtClean="0">
                <a:solidFill>
                  <a:schemeClr val="tx1"/>
                </a:solidFill>
                <a:latin typeface="Calibri" pitchFamily="34" charset="0"/>
              </a:rPr>
              <a:t>Nach Welchen Kriterien werden die </a:t>
            </a:r>
            <a:r>
              <a:rPr lang="de-AT" sz="3300" b="1" cap="small" dirty="0" err="1" smtClean="0">
                <a:solidFill>
                  <a:schemeClr val="tx1"/>
                </a:solidFill>
                <a:latin typeface="Calibri" pitchFamily="34" charset="0"/>
              </a:rPr>
              <a:t>materialien</a:t>
            </a:r>
            <a:r>
              <a:rPr lang="de-AT" sz="3300" b="1" cap="small" dirty="0" smtClean="0">
                <a:solidFill>
                  <a:schemeClr val="tx1"/>
                </a:solidFill>
                <a:latin typeface="Calibri" pitchFamily="34" charset="0"/>
              </a:rPr>
              <a:t> eines Lernpfades ausgewählt, um Differenzierung und Individualisierung </a:t>
            </a:r>
          </a:p>
          <a:p>
            <a:pPr algn="r">
              <a:lnSpc>
                <a:spcPct val="130000"/>
              </a:lnSpc>
            </a:pPr>
            <a:r>
              <a:rPr lang="de-AT" sz="3300" b="1" cap="small" dirty="0" smtClean="0">
                <a:solidFill>
                  <a:schemeClr val="tx1"/>
                </a:solidFill>
                <a:latin typeface="Calibri" pitchFamily="34" charset="0"/>
              </a:rPr>
              <a:t>zu ermöglichen?</a:t>
            </a:r>
          </a:p>
          <a:p>
            <a:pPr>
              <a:lnSpc>
                <a:spcPct val="150000"/>
              </a:lnSpc>
            </a:pPr>
            <a:endParaRPr lang="de-AT" sz="3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" name="Titel 7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8388424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5300" dirty="0" smtClean="0">
                <a:latin typeface="Calibri" pitchFamily="34" charset="0"/>
              </a:rPr>
              <a:t>1.Forschungsfragen &amp; Thesen</a:t>
            </a:r>
            <a:endParaRPr kumimoji="0" lang="en-US" sz="5300" dirty="0">
              <a:latin typeface="Calibri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30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1285962" y="518859"/>
            <a:ext cx="7678526" cy="1217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6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6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60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6000" b="1" cap="small" dirty="0" smtClean="0">
                <a:solidFill>
                  <a:schemeClr val="tx1"/>
                </a:solidFill>
                <a:latin typeface="Calibri" pitchFamily="34" charset="0"/>
              </a:rPr>
              <a:t>Forschungsfrage 2</a:t>
            </a:r>
            <a:r>
              <a:rPr lang="de-AT" sz="6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3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/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Titel 7"/>
          <p:cNvSpPr txBox="1">
            <a:spLocks/>
          </p:cNvSpPr>
          <p:nvPr/>
        </p:nvSpPr>
        <p:spPr>
          <a:xfrm>
            <a:off x="1079104" y="188640"/>
            <a:ext cx="8064896" cy="86409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de-DE" sz="6000" cap="small" noProof="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de-DE" sz="6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.Ergebnisse</a:t>
            </a:r>
            <a:endParaRPr kumimoji="0" lang="en-US" sz="6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44034" name="Picture 2" descr="häkchen,haken,OK,symb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149080"/>
            <a:ext cx="1223418" cy="1223418"/>
          </a:xfrm>
          <a:prstGeom prst="rect">
            <a:avLst/>
          </a:prstGeom>
          <a:noFill/>
        </p:spPr>
      </p:pic>
      <p:sp>
        <p:nvSpPr>
          <p:cNvPr id="7" name="Textfeld 6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3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latin typeface="Calibri" pitchFamily="34" charset="0"/>
              </a:rPr>
              <a:t>5.Schlussfolgerungen</a:t>
            </a:r>
            <a:endParaRPr kumimoji="0" lang="en-US" sz="6000" dirty="0">
              <a:latin typeface="Calibri" pitchFamily="34" charset="0"/>
            </a:endParaRPr>
          </a:p>
        </p:txBody>
      </p:sp>
      <p:pic>
        <p:nvPicPr>
          <p:cNvPr id="7170" name="Bild 418"/>
          <p:cNvPicPr>
            <a:picLocks noChangeAspect="1" noChangeArrowheads="1"/>
          </p:cNvPicPr>
          <p:nvPr/>
        </p:nvPicPr>
        <p:blipFill>
          <a:blip r:embed="rId2" cstate="print"/>
          <a:srcRect l="4118" t="2940" r="4349" b="3676"/>
          <a:stretch>
            <a:fillRect/>
          </a:stretch>
        </p:blipFill>
        <p:spPr bwMode="auto">
          <a:xfrm>
            <a:off x="1331640" y="1556792"/>
            <a:ext cx="7030702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827584" y="1420172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de-AT" sz="2200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2200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2200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latin typeface="Calibri" pitchFamily="34" charset="0"/>
              </a:rPr>
              <a:t>5.Schlussfolgerungen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27584" y="1363900"/>
            <a:ext cx="8136904" cy="7409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500" b="1" cap="small" dirty="0" smtClean="0">
                <a:latin typeface="Calibri" pitchFamily="34" charset="0"/>
              </a:rPr>
              <a:t>E-Learning ermöglicht Differenzierung und Individualisierung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latin typeface="Calibri" pitchFamily="34" charset="0"/>
              </a:rPr>
              <a:t>E-Learning bewirkt Positives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latin typeface="Calibri" pitchFamily="34" charset="0"/>
              </a:rPr>
              <a:t>E-Learning verlangt Technisches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latin typeface="Calibri" pitchFamily="34" charset="0"/>
              </a:rPr>
              <a:t>E-Learning ermöglicht Selbsttätigkeit und Selbstständigkeit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latin typeface="Calibri" pitchFamily="34" charset="0"/>
              </a:rPr>
              <a:t>E-Learning bietet Übung 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latin typeface="Calibri" pitchFamily="34" charset="0"/>
              </a:rPr>
              <a:t>E-Learning verändert die Lehrerrolle</a:t>
            </a:r>
          </a:p>
          <a:p>
            <a:pPr>
              <a:lnSpc>
                <a:spcPct val="150000"/>
              </a:lnSpc>
            </a:pPr>
            <a:r>
              <a:rPr lang="de-AT" sz="2500" b="1" cap="small" dirty="0" smtClean="0">
                <a:latin typeface="Calibri" pitchFamily="34" charset="0"/>
              </a:rPr>
              <a:t>E-Learning bewirkt nachhaltiges Lernen</a:t>
            </a:r>
          </a:p>
          <a:p>
            <a:pPr>
              <a:lnSpc>
                <a:spcPct val="150000"/>
              </a:lnSpc>
            </a:pPr>
            <a:endParaRPr lang="de-AT" sz="2200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2200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2200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2200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b="1" cap="small" dirty="0" smtClean="0">
              <a:latin typeface="Calibri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1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1331640" y="548680"/>
            <a:ext cx="7632848" cy="5256584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kumimoji="0" lang="de-DE" sz="6500" dirty="0" smtClean="0">
                <a:solidFill>
                  <a:schemeClr val="tx1"/>
                </a:solidFill>
                <a:latin typeface="Calibri" pitchFamily="34" charset="0"/>
              </a:rPr>
              <a:t>E-Learning im </a:t>
            </a:r>
            <a:r>
              <a:rPr kumimoji="0" lang="de-DE" sz="6500" dirty="0" err="1" smtClean="0">
                <a:solidFill>
                  <a:schemeClr val="tx1"/>
                </a:solidFill>
                <a:latin typeface="Calibri" pitchFamily="34" charset="0"/>
              </a:rPr>
              <a:t>mathematikunterricht</a:t>
            </a:r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4000" dirty="0" smtClean="0">
                <a:solidFill>
                  <a:schemeClr val="tx1"/>
                </a:solidFill>
                <a:latin typeface="Calibri" pitchFamily="34" charset="0"/>
              </a:rPr>
              <a:t>Differenzierung und Individualisierung </a:t>
            </a:r>
            <a:br>
              <a:rPr lang="de-DE" sz="4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4000" dirty="0" smtClean="0">
                <a:solidFill>
                  <a:schemeClr val="tx1"/>
                </a:solidFill>
                <a:latin typeface="Calibri" pitchFamily="34" charset="0"/>
              </a:rPr>
              <a:t>im Mathematikunterricht </a:t>
            </a:r>
            <a:br>
              <a:rPr lang="de-DE" sz="4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4000" dirty="0" smtClean="0">
                <a:solidFill>
                  <a:schemeClr val="tx1"/>
                </a:solidFill>
                <a:latin typeface="Calibri" pitchFamily="34" charset="0"/>
              </a:rPr>
              <a:t>mit E-Learning</a:t>
            </a:r>
            <a:endParaRPr kumimoji="0" lang="en-US" sz="6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95536" y="3645024"/>
            <a:ext cx="17281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DEFENSIO </a:t>
            </a:r>
            <a:r>
              <a:rPr lang="de-AT" sz="1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Barbara Mauerhofer</a:t>
            </a:r>
            <a:endParaRPr lang="de-AT" sz="16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287737" y="1157543"/>
            <a:ext cx="7632848" cy="38363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25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250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Prognose 2 </a:t>
            </a:r>
          </a:p>
          <a:p>
            <a:pPr algn="r">
              <a:lnSpc>
                <a:spcPct val="130000"/>
              </a:lnSpc>
            </a:pPr>
            <a:r>
              <a:rPr lang="de-AT" sz="2500" cap="small" dirty="0" smtClean="0">
                <a:solidFill>
                  <a:schemeClr val="tx1"/>
                </a:solidFill>
                <a:latin typeface="Calibri" pitchFamily="34" charset="0"/>
              </a:rPr>
              <a:t>Eine konkrete Umsetzung von Bildung mit E-Learning fördert das nachhaltige Lernen.</a:t>
            </a:r>
          </a:p>
          <a:p>
            <a:pPr>
              <a:lnSpc>
                <a:spcPct val="130000"/>
              </a:lnSpc>
            </a:pPr>
            <a:endParaRPr lang="de-AT" sz="4000" b="1" cap="small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Forschungsfrage 2</a:t>
            </a:r>
          </a:p>
          <a:p>
            <a:pPr algn="r">
              <a:lnSpc>
                <a:spcPct val="130000"/>
              </a:lnSpc>
            </a:pPr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Fördert E-Learning das </a:t>
            </a:r>
          </a:p>
          <a:p>
            <a:pPr algn="r">
              <a:lnSpc>
                <a:spcPct val="130000"/>
              </a:lnSpc>
            </a:pPr>
            <a:r>
              <a:rPr lang="de-AT" sz="3500" b="1" cap="small" dirty="0" smtClean="0">
                <a:solidFill>
                  <a:schemeClr val="tx1"/>
                </a:solidFill>
                <a:latin typeface="Calibri" pitchFamily="34" charset="0"/>
              </a:rPr>
              <a:t>nachhaltige Lernen?</a:t>
            </a:r>
          </a:p>
          <a:p>
            <a:pPr>
              <a:lnSpc>
                <a:spcPct val="150000"/>
              </a:lnSpc>
            </a:pPr>
            <a:endParaRPr lang="de-AT" sz="3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29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Titel 7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8388424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5300" dirty="0" smtClean="0">
                <a:latin typeface="Calibri" pitchFamily="34" charset="0"/>
              </a:rPr>
              <a:t>1.Forschungsfragen &amp; Thesen</a:t>
            </a:r>
            <a:endParaRPr kumimoji="0" lang="en-US" sz="5300" dirty="0"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1313495" y="1459026"/>
            <a:ext cx="7416824" cy="388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8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endParaRPr lang="de-AT" sz="40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3 Thesen</a:t>
            </a:r>
            <a:endParaRPr lang="de-AT" sz="2500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r>
              <a:rPr lang="de-AT" sz="2500" b="1" cap="small" dirty="0" smtClean="0">
                <a:solidFill>
                  <a:schemeClr val="tx1"/>
                </a:solidFill>
                <a:latin typeface="Calibri" pitchFamily="34" charset="0"/>
              </a:rPr>
              <a:t>(1) Durch E-Learning gelingt eine differenzierte und zugleich individualisierte Vermittlung des Lehrgegenstandes!</a:t>
            </a:r>
          </a:p>
          <a:p>
            <a:pPr algn="ctr"/>
            <a:endParaRPr lang="de-AT" sz="25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de-AT" sz="2500" b="1" cap="small" dirty="0" smtClean="0">
                <a:solidFill>
                  <a:schemeClr val="tx1"/>
                </a:solidFill>
                <a:latin typeface="Calibri" pitchFamily="34" charset="0"/>
              </a:rPr>
              <a:t>(2)E-Learning verändert die </a:t>
            </a:r>
          </a:p>
          <a:p>
            <a:pPr algn="ctr"/>
            <a:r>
              <a:rPr lang="de-AT" sz="2500" b="1" cap="small" dirty="0" smtClean="0">
                <a:solidFill>
                  <a:schemeClr val="tx1"/>
                </a:solidFill>
                <a:latin typeface="Calibri" pitchFamily="34" charset="0"/>
              </a:rPr>
              <a:t>Schülerinnen/Schüler und </a:t>
            </a:r>
          </a:p>
          <a:p>
            <a:pPr algn="ctr"/>
            <a:r>
              <a:rPr lang="de-AT" sz="2500" b="1" cap="small" dirty="0" smtClean="0">
                <a:solidFill>
                  <a:schemeClr val="tx1"/>
                </a:solidFill>
                <a:latin typeface="Calibri" pitchFamily="34" charset="0"/>
              </a:rPr>
              <a:t>Lehrerinnen/Lehrer-Beziehung. </a:t>
            </a:r>
          </a:p>
          <a:p>
            <a:pPr algn="ctr"/>
            <a:r>
              <a:rPr lang="de-AT" sz="2500" b="1" cap="small" dirty="0" smtClean="0">
                <a:solidFill>
                  <a:schemeClr val="tx1"/>
                </a:solidFill>
                <a:latin typeface="Calibri" pitchFamily="34" charset="0"/>
              </a:rPr>
              <a:t>Konsequenzen: Neue Rollenverteilung und neue Aufgabenbereiche!</a:t>
            </a:r>
          </a:p>
          <a:p>
            <a:pPr algn="ctr"/>
            <a:endParaRPr lang="de-AT" sz="25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de-AT" sz="2500" b="1" cap="small" dirty="0" smtClean="0">
                <a:solidFill>
                  <a:schemeClr val="tx1"/>
                </a:solidFill>
                <a:latin typeface="Calibri" pitchFamily="34" charset="0"/>
              </a:rPr>
              <a:t>(3)E-Learning fördert die Selbsttätigkeit und Selbstständigkeit der Schülerinnen und Schüler!</a:t>
            </a: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de-AT" sz="3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Barbara Mauerhofer                                                        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E-Learning im Mathematikunterricht </a:t>
            </a:r>
          </a:p>
          <a:p>
            <a:pPr algn="r"/>
            <a:r>
              <a:rPr lang="de-AT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28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Titel 7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8388424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5300" dirty="0" smtClean="0">
                <a:latin typeface="Calibri" pitchFamily="34" charset="0"/>
              </a:rPr>
              <a:t>1.Forschungsfragen &amp; Thesen</a:t>
            </a:r>
            <a:endParaRPr kumimoji="0" lang="en-US" sz="5300" dirty="0"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1079104" y="188640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5700" dirty="0" smtClean="0">
                <a:latin typeface="Calibri" pitchFamily="34" charset="0"/>
              </a:rPr>
              <a:t>2.Theoretische Grundlagen</a:t>
            </a:r>
            <a:endParaRPr kumimoji="0" lang="en-US" sz="5700" dirty="0">
              <a:latin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E-Learning im Mathematikunterricht: </a:t>
            </a:r>
          </a:p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sz="145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27584" y="2056726"/>
            <a:ext cx="8100392" cy="1694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lnSpc>
                <a:spcPct val="130000"/>
              </a:lnSpc>
              <a:buBlip>
                <a:blip r:embed="rId2"/>
              </a:buBlip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Heterogenität </a:t>
            </a:r>
          </a:p>
          <a:p>
            <a:pPr lvl="1">
              <a:lnSpc>
                <a:spcPct val="130000"/>
              </a:lnSpc>
              <a:buBlip>
                <a:blip r:embed="rId2"/>
              </a:buBlip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Differenzierung und Individualisierung</a:t>
            </a:r>
          </a:p>
          <a:p>
            <a:pPr lvl="1">
              <a:lnSpc>
                <a:spcPct val="130000"/>
              </a:lnSpc>
              <a:buBlip>
                <a:blip r:embed="rId2"/>
              </a:buBlip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E-Learning </a:t>
            </a:r>
          </a:p>
          <a:p>
            <a:pPr lvl="1">
              <a:lnSpc>
                <a:spcPct val="130000"/>
              </a:lnSpc>
              <a:buBlip>
                <a:blip r:embed="rId2"/>
              </a:buBlip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Nachhaltigkeit </a:t>
            </a:r>
          </a:p>
          <a:p>
            <a:pPr lvl="1">
              <a:lnSpc>
                <a:spcPct val="130000"/>
              </a:lnSpc>
              <a:buBlip>
                <a:blip r:embed="rId2"/>
              </a:buBlip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Ein Konzept für den Unterricht </a:t>
            </a:r>
          </a:p>
          <a:p>
            <a:pPr lvl="1">
              <a:lnSpc>
                <a:spcPct val="130000"/>
              </a:lnSpc>
              <a:buBlip>
                <a:blip r:embed="rId2"/>
              </a:buBlip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Differenzierung und Individualisierung</a:t>
            </a:r>
          </a:p>
          <a:p>
            <a:pPr lvl="1">
              <a:lnSpc>
                <a:spcPct val="130000"/>
              </a:lnSpc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   im Mathematikunterricht</a:t>
            </a:r>
          </a:p>
          <a:p>
            <a:pPr lvl="1">
              <a:lnSpc>
                <a:spcPct val="130000"/>
              </a:lnSpc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  </a:t>
            </a: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83568" y="6453336"/>
            <a:ext cx="1872208" cy="188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Barbara Mauerhofer</a:t>
            </a:r>
            <a:endParaRPr lang="de-AT" sz="145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27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043608" y="1340768"/>
            <a:ext cx="504056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000" b="1" dirty="0" smtClean="0">
                <a:solidFill>
                  <a:schemeClr val="tx1"/>
                </a:solidFill>
                <a:latin typeface="Calibri" pitchFamily="34" charset="0"/>
              </a:rPr>
              <a:t>2</a:t>
            </a:r>
            <a:endParaRPr lang="de-AT" sz="3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043608" y="2708920"/>
            <a:ext cx="504056" cy="1008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000" b="1" dirty="0" smtClean="0">
                <a:solidFill>
                  <a:schemeClr val="tx1"/>
                </a:solidFill>
                <a:latin typeface="Calibri" pitchFamily="34" charset="0"/>
              </a:rPr>
              <a:t>3</a:t>
            </a:r>
            <a:endParaRPr lang="de-AT" sz="3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043608" y="4005064"/>
            <a:ext cx="50405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000" b="1" dirty="0" smtClean="0">
                <a:solidFill>
                  <a:schemeClr val="tx1"/>
                </a:solidFill>
                <a:latin typeface="Calibri" pitchFamily="34" charset="0"/>
              </a:rPr>
              <a:t>4</a:t>
            </a:r>
            <a:endParaRPr lang="de-AT" sz="3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043608" y="4725144"/>
            <a:ext cx="50405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000" b="1" dirty="0" smtClean="0">
                <a:solidFill>
                  <a:schemeClr val="tx1"/>
                </a:solidFill>
                <a:latin typeface="Calibri" pitchFamily="34" charset="0"/>
              </a:rPr>
              <a:t>5</a:t>
            </a:r>
            <a:endParaRPr lang="de-AT" sz="30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1079104" y="188640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latin typeface="Calibri" pitchFamily="34" charset="0"/>
              </a:rPr>
              <a:t>3. Untersuchungsdesign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E-Learning im Mathematikunterricht: </a:t>
            </a:r>
          </a:p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sz="145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288309" y="333228"/>
            <a:ext cx="8100392" cy="1694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Empirische Methode </a:t>
            </a:r>
          </a:p>
          <a:p>
            <a:pPr>
              <a:lnSpc>
                <a:spcPct val="130000"/>
              </a:lnSpc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Empirisch-Qualitativ</a:t>
            </a:r>
          </a:p>
          <a:p>
            <a:pPr lvl="1">
              <a:lnSpc>
                <a:spcPct val="130000"/>
              </a:lnSpc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  </a:t>
            </a: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83568" y="6453336"/>
            <a:ext cx="1872208" cy="188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Barbara Mauerhofer</a:t>
            </a:r>
            <a:endParaRPr lang="de-AT" sz="145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 l="10839" t="8071" r="16001" b="13909"/>
          <a:stretch>
            <a:fillRect/>
          </a:stretch>
        </p:blipFill>
        <p:spPr bwMode="auto">
          <a:xfrm>
            <a:off x="6804248" y="3933056"/>
            <a:ext cx="194421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feld 12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26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1079104" y="188640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latin typeface="Calibri" pitchFamily="34" charset="0"/>
              </a:rPr>
              <a:t>3. Untersuchungsdesign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E-Learning im Mathematikunterricht: </a:t>
            </a:r>
          </a:p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sz="145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288309" y="230196"/>
            <a:ext cx="7532163" cy="1694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Forschungsfrage 1</a:t>
            </a:r>
          </a:p>
          <a:p>
            <a:pPr algn="r">
              <a:lnSpc>
                <a:spcPct val="130000"/>
              </a:lnSpc>
            </a:pPr>
            <a:r>
              <a:rPr lang="de-AT" sz="2300" cap="small" dirty="0" smtClean="0">
                <a:solidFill>
                  <a:schemeClr val="tx1"/>
                </a:solidFill>
                <a:latin typeface="Calibri" pitchFamily="34" charset="0"/>
              </a:rPr>
              <a:t>Nach Welchen Kriterien werden die </a:t>
            </a:r>
            <a:r>
              <a:rPr lang="de-AT" sz="2300" cap="small" dirty="0" err="1" smtClean="0">
                <a:solidFill>
                  <a:schemeClr val="tx1"/>
                </a:solidFill>
                <a:latin typeface="Calibri" pitchFamily="34" charset="0"/>
              </a:rPr>
              <a:t>materialien</a:t>
            </a:r>
            <a:r>
              <a:rPr lang="de-AT" sz="2300" cap="small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pPr algn="r">
              <a:lnSpc>
                <a:spcPct val="130000"/>
              </a:lnSpc>
            </a:pPr>
            <a:r>
              <a:rPr lang="de-AT" sz="2300" cap="small" dirty="0" smtClean="0">
                <a:solidFill>
                  <a:schemeClr val="tx1"/>
                </a:solidFill>
                <a:latin typeface="Calibri" pitchFamily="34" charset="0"/>
              </a:rPr>
              <a:t>eines Lernpfades ausgewählt, um Differenzierung und Individualisierung zu ermöglichen?</a:t>
            </a: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lnSpc>
                <a:spcPct val="130000"/>
              </a:lnSpc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  </a:t>
            </a: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83568" y="6453336"/>
            <a:ext cx="1872208" cy="188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Barbara Mauerhofer</a:t>
            </a:r>
            <a:endParaRPr lang="de-AT" sz="145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23928" y="4293096"/>
            <a:ext cx="48965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de-AT" sz="3000" cap="small" dirty="0" smtClean="0">
                <a:latin typeface="Calibri" pitchFamily="34" charset="0"/>
              </a:rPr>
              <a:t>Qualitative Inhaltsanalyse</a:t>
            </a:r>
          </a:p>
          <a:p>
            <a:pPr algn="r">
              <a:lnSpc>
                <a:spcPct val="130000"/>
              </a:lnSpc>
            </a:pPr>
            <a:r>
              <a:rPr lang="de-AT" sz="3000" b="1" cap="small" dirty="0" smtClean="0">
                <a:latin typeface="Calibri" pitchFamily="34" charset="0"/>
              </a:rPr>
              <a:t>Lernpfade</a:t>
            </a:r>
          </a:p>
        </p:txBody>
      </p:sp>
      <p:sp>
        <p:nvSpPr>
          <p:cNvPr id="17" name="Rechteck 16"/>
          <p:cNvSpPr/>
          <p:nvPr/>
        </p:nvSpPr>
        <p:spPr>
          <a:xfrm>
            <a:off x="755576" y="3717032"/>
            <a:ext cx="8077775" cy="1287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Textfeld 17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25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/>
          <p:cNvSpPr>
            <a:spLocks noGrp="1"/>
          </p:cNvSpPr>
          <p:nvPr>
            <p:ph type="ctrTitle"/>
          </p:nvPr>
        </p:nvSpPr>
        <p:spPr>
          <a:xfrm>
            <a:off x="1079104" y="188640"/>
            <a:ext cx="8064896" cy="864096"/>
          </a:xfrm>
        </p:spPr>
        <p:txBody>
          <a:bodyPr>
            <a:noAutofit/>
          </a:bodyPr>
          <a:lstStyle>
            <a:lvl1pPr>
              <a:defRPr b="1"/>
            </a:lvl1pPr>
          </a:lstStyle>
          <a:p>
            <a:pPr algn="r"/>
            <a: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kumimoji="0"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de-DE" sz="60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6000" dirty="0" smtClean="0">
                <a:latin typeface="Calibri" pitchFamily="34" charset="0"/>
              </a:rPr>
              <a:t>3. Untersuchungsdesign</a:t>
            </a:r>
            <a:endParaRPr kumimoji="0" lang="en-US" sz="6000" dirty="0">
              <a:latin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115616" y="6381328"/>
            <a:ext cx="78488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E-Learning im Mathematikunterricht: </a:t>
            </a:r>
          </a:p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Differenzierung und Individualisierung im Mathematikunterricht mit E-Learning</a:t>
            </a:r>
            <a:endParaRPr lang="de-AT" sz="145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288309" y="-272085"/>
            <a:ext cx="7532163" cy="1694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3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endParaRPr lang="de-AT" sz="3300" b="1" cap="small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4000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Forschungsfrage 2</a:t>
            </a:r>
          </a:p>
          <a:p>
            <a:pPr algn="r">
              <a:lnSpc>
                <a:spcPct val="130000"/>
              </a:lnSpc>
            </a:pPr>
            <a:r>
              <a:rPr lang="de-AT" sz="2300" cap="small" dirty="0" smtClean="0">
                <a:solidFill>
                  <a:schemeClr val="tx1"/>
                </a:solidFill>
                <a:latin typeface="Calibri" pitchFamily="34" charset="0"/>
              </a:rPr>
              <a:t>Fördert E-Learning das nachhaltige Lernen?</a:t>
            </a:r>
          </a:p>
          <a:p>
            <a:pPr algn="ctr">
              <a:lnSpc>
                <a:spcPct val="130000"/>
              </a:lnSpc>
            </a:pPr>
            <a:endParaRPr lang="de-AT" sz="2500" b="1" cap="small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lnSpc>
                <a:spcPct val="130000"/>
              </a:lnSpc>
            </a:pPr>
            <a:r>
              <a:rPr lang="de-AT" sz="3500" cap="small" dirty="0" smtClean="0">
                <a:solidFill>
                  <a:schemeClr val="tx1"/>
                </a:solidFill>
                <a:latin typeface="Calibri" pitchFamily="34" charset="0"/>
              </a:rPr>
              <a:t>  </a:t>
            </a: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5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de-AT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endParaRPr lang="de-AT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de-AT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83568" y="6453336"/>
            <a:ext cx="1872208" cy="188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AT" sz="145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Barbara Mauerhofer</a:t>
            </a:r>
            <a:endParaRPr lang="de-AT" sz="145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755576" y="2652138"/>
            <a:ext cx="8077775" cy="1287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feld 14"/>
          <p:cNvSpPr txBox="1"/>
          <p:nvPr/>
        </p:nvSpPr>
        <p:spPr>
          <a:xfrm>
            <a:off x="1403648" y="4553595"/>
            <a:ext cx="489654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de-AT" sz="3000" cap="small" dirty="0" smtClean="0">
                <a:latin typeface="Calibri" pitchFamily="34" charset="0"/>
              </a:rPr>
              <a:t>Quantitativ</a:t>
            </a:r>
            <a:endParaRPr lang="de-AT" sz="2600" cap="small" dirty="0" smtClean="0"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de-AT" sz="3000" b="1" cap="small" dirty="0" smtClean="0">
                <a:latin typeface="Calibri" pitchFamily="34" charset="0"/>
              </a:rPr>
              <a:t>Fragebogen 1</a:t>
            </a:r>
          </a:p>
          <a:p>
            <a:pPr>
              <a:lnSpc>
                <a:spcPct val="130000"/>
              </a:lnSpc>
            </a:pPr>
            <a:r>
              <a:rPr lang="de-AT" sz="3000" b="1" cap="small" dirty="0" smtClean="0">
                <a:latin typeface="Calibri" pitchFamily="34" charset="0"/>
              </a:rPr>
              <a:t>Fragebogen 2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3923928" y="3950629"/>
            <a:ext cx="48965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de-AT" sz="3000" cap="small" dirty="0" smtClean="0">
                <a:latin typeface="Calibri" pitchFamily="34" charset="0"/>
              </a:rPr>
              <a:t>Qualitativ</a:t>
            </a:r>
          </a:p>
          <a:p>
            <a:pPr algn="r">
              <a:lnSpc>
                <a:spcPct val="130000"/>
              </a:lnSpc>
            </a:pPr>
            <a:r>
              <a:rPr lang="de-AT" sz="3000" b="1" cap="small" dirty="0" smtClean="0">
                <a:latin typeface="Calibri" pitchFamily="34" charset="0"/>
              </a:rPr>
              <a:t>Lernergebniskontrolle 1 + 2</a:t>
            </a:r>
          </a:p>
          <a:p>
            <a:pPr algn="r">
              <a:lnSpc>
                <a:spcPct val="130000"/>
              </a:lnSpc>
            </a:pPr>
            <a:r>
              <a:rPr lang="de-AT" sz="3000" b="1" cap="small" dirty="0" smtClean="0">
                <a:latin typeface="Calibri" pitchFamily="34" charset="0"/>
              </a:rPr>
              <a:t>Gemeinsame Reflexion</a:t>
            </a:r>
          </a:p>
          <a:p>
            <a:pPr algn="r">
              <a:lnSpc>
                <a:spcPct val="130000"/>
              </a:lnSpc>
            </a:pPr>
            <a:r>
              <a:rPr lang="de-AT" sz="3000" b="1" cap="small" dirty="0" smtClean="0">
                <a:latin typeface="Calibri" pitchFamily="34" charset="0"/>
              </a:rPr>
              <a:t>Forschungstagebuch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403648" y="2708348"/>
            <a:ext cx="74168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de-AT" sz="3000" cap="small" dirty="0" smtClean="0">
                <a:latin typeface="Calibri" pitchFamily="34" charset="0"/>
              </a:rPr>
              <a:t>Einsatz eines Lernpfades im Mathematikunterricht </a:t>
            </a:r>
            <a:endParaRPr lang="de-AT" sz="3500" b="1" cap="small" dirty="0" smtClean="0">
              <a:latin typeface="Calibri" pitchFamily="34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 rot="5400000">
            <a:off x="2699792" y="3933056"/>
            <a:ext cx="792088" cy="648072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rot="16200000" flipH="1">
            <a:off x="6804248" y="3861048"/>
            <a:ext cx="360040" cy="36004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395536" y="5733256"/>
            <a:ext cx="50405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9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24</a:t>
            </a:r>
            <a:endParaRPr lang="de-AT" sz="1900" b="1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139952" y="4581128"/>
            <a:ext cx="4824536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reu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1013</Words>
  <Application>Microsoft Office PowerPoint</Application>
  <PresentationFormat>Bildschirmpräsentation (4:3)</PresentationFormat>
  <Paragraphs>572</Paragraphs>
  <Slides>33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4" baseType="lpstr">
      <vt:lpstr>Nereus</vt:lpstr>
      <vt:lpstr>   E-Learning im mathematikunterricht  Differenzierung und Individualisierung  im Mathematikunterricht  mit E-Learning</vt:lpstr>
      <vt:lpstr>       Inhalte</vt:lpstr>
      <vt:lpstr>       1.Forschungsfragen &amp; Thesen</vt:lpstr>
      <vt:lpstr>       1.Forschungsfragen &amp; Thesen</vt:lpstr>
      <vt:lpstr>       1.Forschungsfragen &amp; Thesen</vt:lpstr>
      <vt:lpstr>       2.Theoretische Grundlagen</vt:lpstr>
      <vt:lpstr>       3. Untersuchungsdesign</vt:lpstr>
      <vt:lpstr>       3. Untersuchungsdesign</vt:lpstr>
      <vt:lpstr>       3. Untersuchungsdesign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        4.Ergebnisse</vt:lpstr>
      <vt:lpstr>        4.Ergebnisse</vt:lpstr>
      <vt:lpstr>        4.Ergebnisse</vt:lpstr>
      <vt:lpstr>        4.Ergebnisse</vt:lpstr>
      <vt:lpstr>        4.Ergebnisse</vt:lpstr>
      <vt:lpstr>        4.Ergebnisse</vt:lpstr>
      <vt:lpstr>Folie 30</vt:lpstr>
      <vt:lpstr>       5.Schlussfolgerungen</vt:lpstr>
      <vt:lpstr>       5.Schlussfolgerungen</vt:lpstr>
      <vt:lpstr>  E-Learning im mathematikunterricht  Differenzierung und Individualisierung  im Mathematikunterricht  mit E-Learning</vt:lpstr>
    </vt:vector>
  </TitlesOfParts>
  <Company>Frost-RL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Windows-Benutzer</dc:creator>
  <cp:lastModifiedBy>Windows-Benutzer</cp:lastModifiedBy>
  <cp:revision>62</cp:revision>
  <dcterms:created xsi:type="dcterms:W3CDTF">2011-06-03T09:02:41Z</dcterms:created>
  <dcterms:modified xsi:type="dcterms:W3CDTF">2011-10-19T18:03:03Z</dcterms:modified>
</cp:coreProperties>
</file>